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7" r:id="rId4"/>
    <p:sldId id="258" r:id="rId5"/>
    <p:sldId id="272" r:id="rId6"/>
    <p:sldId id="263" r:id="rId7"/>
    <p:sldId id="275" r:id="rId8"/>
    <p:sldId id="262" r:id="rId9"/>
    <p:sldId id="277" r:id="rId10"/>
    <p:sldId id="269" r:id="rId11"/>
    <p:sldId id="27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86D21-55A3-4447-8373-402CEAD7DD8D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ADDD0-A4EA-42A7-A7C2-B2C8B217A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6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ADDD0-A4EA-42A7-A7C2-B2C8B217A8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EB32-4189-4C7D-7A18-1EA599C25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6A032-1865-D784-E3A9-6EB4E89A7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C752E-AFE2-68D5-5ACC-10022BE7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1AA97-23FC-DBB9-1911-6D35EB89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AB461-05E3-3246-B2AA-5278543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2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C7F9-363E-90D2-CA75-DECCF690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8E68D-6B86-A244-7122-B49DE92BA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5E6E1-2AF5-A506-481F-55B5C5A9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AE395-53F4-0BB3-FD18-89965C3F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BF5B-9D2D-9B3D-6D55-91828F6C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7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C5557-95EA-C74B-CF97-CDDEFE25B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1A173-897B-159B-FF92-783E98967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A05F4-C4F8-021E-0ED2-F7434441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BE7EC-5447-6C88-0781-88A9184C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A3A3-F0CE-6F9E-ED77-52E7A0A6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1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3863-7439-E510-7B0E-70119178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D0E8-3FAD-1568-E084-8BB981602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9541C-21B9-DC6A-F489-45BD83918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79BD-CCBA-20BE-FB60-2E647894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CB106-3AFD-BF85-3718-D538D6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D3B1-3212-56F0-A3B0-28488EC0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B20D6-05A6-C37F-0E6A-1C342F643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6D407-75EB-8445-6AEF-68E983A1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A29D9-2793-DA50-D47A-88A99EE7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66411-D859-8014-82E9-4954BEAC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5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5E97-1CBB-0C30-4A80-740E311D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62732-A51B-E6F7-CBAE-771369042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B4836-45EE-BBE0-E2D3-CECC7A76F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E711A-62EE-E157-83F9-09E53F64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55D8C-9EBC-F25D-840E-4B7CFBAD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A3326-1A59-E6F9-3292-FEACFC96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8F35-305E-8D41-72DE-ED6FE6D8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699F8-AB76-076A-901D-2F277A322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BD82C-D71D-6253-DE55-1D9521962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CE2A0-C603-F188-D898-89609E768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88C28-B0ED-D53B-E00E-AE8D3291E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4D80C-27F1-2176-DDDD-79815528A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4F069-7257-144C-811B-6A2320CA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B1DBE-ABBF-83C3-BF9E-0AB2057C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0E86-B02B-7123-51AC-DAF77CF8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AAC50-AF54-0895-BA53-C7C0CAB6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9B5B2-497F-7D3E-314F-7456643E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40D62-534D-2D78-E744-7B23AEEB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0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1CA4D-6E8C-D20F-892D-358D9913B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996674-90D5-382A-16DD-31D3E9D0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73A5F-B747-3925-F68F-E3E083C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9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E56F-6594-D275-1FD8-0D4AF88B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8B3D0-8C3E-6299-9940-BACB2014E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D3AE1-F091-90F5-DCA1-FF3AAF8F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95D1D-C928-9C55-8AA1-8A616171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6D378-DD52-9B0B-350F-330867EB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21811-ED57-4085-B96C-CCA15149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3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FB3E-3F39-B51A-8B7B-77C5454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CEA67-A8EA-4C99-76A4-04E250558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17AE2-A9E7-CB72-9699-C940F9FFE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8BB04-38EC-2B69-3540-385C53E5B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83877-395B-03B2-AF20-67D8BB6D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D1CA7-DBEA-D428-E813-74CEF500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0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6B12D-9669-BF26-AB77-B7E06E0C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CCE1F-DF49-7369-33A6-A38E3D9F8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4A051-3C5F-2CE7-5060-F37E20AB1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FAA27-DAA4-4929-8BFD-FBD2EF96821C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EDB4C-2905-E8E2-FD23-D9202BED6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CE203-5F3C-93E4-0474-02ED96DB1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9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1DB9D-8AF3-EDA7-0BEE-41BA308D4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5957" y="2693235"/>
            <a:ext cx="5523978" cy="923330"/>
          </a:xfrm>
        </p:spPr>
        <p:txBody>
          <a:bodyPr>
            <a:normAutofit/>
          </a:bodyPr>
          <a:lstStyle/>
          <a:p>
            <a:pPr algn="l"/>
            <a:r>
              <a:rPr lang="en-US" sz="2500" dirty="0">
                <a:solidFill>
                  <a:schemeClr val="bg1"/>
                </a:solidFill>
              </a:rPr>
              <a:t>DEZVOLTAREA DE APLICAȚII ÎN PYTHON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FOLOSIND BAZE DE DATE DE TIP GRAF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0B7591-E174-45D9-AAD8-79C1422AA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7383E2A-B816-4E3B-B3E5-FE96002BA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284B916-CB4D-43C2-A9BD-F5C2F9FA2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F88E75-63BE-4838-84A5-C45F377EC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59003A-C3CD-4E9D-A057-5F79D7288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34D2648-A050-4B2F-B866-6F9AC8F0C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C7806EE-99C0-43D0-B14B-CC29145800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FD4C67-CF0B-E226-4408-9E641AEC3E87}"/>
              </a:ext>
            </a:extLst>
          </p:cNvPr>
          <p:cNvSpPr txBox="1"/>
          <p:nvPr/>
        </p:nvSpPr>
        <p:spPr>
          <a:xfrm>
            <a:off x="0" y="20188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Universitatea</a:t>
            </a:r>
            <a:r>
              <a:rPr lang="en-US" sz="1800" dirty="0">
                <a:solidFill>
                  <a:schemeClr val="bg1"/>
                </a:solidFill>
              </a:rPr>
              <a:t> “</a:t>
            </a:r>
            <a:r>
              <a:rPr lang="en-US" sz="1800" dirty="0" err="1">
                <a:solidFill>
                  <a:schemeClr val="bg1"/>
                </a:solidFill>
              </a:rPr>
              <a:t>Alexandru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Ioan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Cuza</a:t>
            </a:r>
            <a:r>
              <a:rPr lang="en-US" sz="1800" dirty="0">
                <a:solidFill>
                  <a:schemeClr val="bg1"/>
                </a:solidFill>
              </a:rPr>
              <a:t>” din </a:t>
            </a:r>
            <a:r>
              <a:rPr lang="en-US" sz="1800" dirty="0" err="1">
                <a:solidFill>
                  <a:schemeClr val="bg1"/>
                </a:solidFill>
              </a:rPr>
              <a:t>Ia</a:t>
            </a:r>
            <a:r>
              <a:rPr lang="ro-RO" sz="1800" dirty="0">
                <a:solidFill>
                  <a:schemeClr val="bg1"/>
                </a:solidFill>
              </a:rPr>
              <a:t>și</a:t>
            </a:r>
          </a:p>
          <a:p>
            <a:pPr algn="ctr"/>
            <a:r>
              <a:rPr lang="ro-RO" sz="1800" dirty="0">
                <a:solidFill>
                  <a:schemeClr val="bg1"/>
                </a:solidFill>
              </a:rPr>
              <a:t>Facultatea de Economie și Administrarea Afacerilor</a:t>
            </a:r>
          </a:p>
          <a:p>
            <a:pPr algn="ctr"/>
            <a:r>
              <a:rPr lang="ro-RO" sz="1800" dirty="0">
                <a:solidFill>
                  <a:schemeClr val="bg1"/>
                </a:solidFill>
              </a:rPr>
              <a:t>Specializarea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ro-RO" sz="1800" dirty="0">
                <a:solidFill>
                  <a:schemeClr val="bg1"/>
                </a:solidFill>
              </a:rPr>
              <a:t> SISTEME INFORMAȚIONALE PENTRU AFACERI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E2070-8EA3-43D3-B408-174E55A02E19}"/>
              </a:ext>
            </a:extLst>
          </p:cNvPr>
          <p:cNvSpPr txBox="1"/>
          <p:nvPr/>
        </p:nvSpPr>
        <p:spPr>
          <a:xfrm>
            <a:off x="5340946" y="5734530"/>
            <a:ext cx="314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1800" dirty="0">
                <a:solidFill>
                  <a:schemeClr val="bg1"/>
                </a:solidFill>
              </a:rPr>
              <a:t>Coordonator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ro-RO" dirty="0">
                <a:solidFill>
                  <a:schemeClr val="bg1"/>
                </a:solidFill>
              </a:rPr>
              <a:t>Prof</a:t>
            </a:r>
            <a:r>
              <a:rPr lang="en-US" dirty="0">
                <a:solidFill>
                  <a:schemeClr val="bg1"/>
                </a:solidFill>
              </a:rPr>
              <a:t>. Univ. Dr.</a:t>
            </a:r>
            <a:r>
              <a:rPr lang="ro-RO" dirty="0">
                <a:solidFill>
                  <a:schemeClr val="bg1"/>
                </a:solidFill>
              </a:rPr>
              <a:t> Dumitriu Florin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77212-B476-5C05-5057-9405B0DE3824}"/>
              </a:ext>
            </a:extLst>
          </p:cNvPr>
          <p:cNvSpPr txBox="1"/>
          <p:nvPr/>
        </p:nvSpPr>
        <p:spPr>
          <a:xfrm>
            <a:off x="8292322" y="5734530"/>
            <a:ext cx="314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Absolvent: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Cojocariu Daniel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77BB80-D71A-1994-96A3-50EB59B49E5B}"/>
              </a:ext>
            </a:extLst>
          </p:cNvPr>
          <p:cNvSpPr txBox="1">
            <a:spLocks/>
          </p:cNvSpPr>
          <p:nvPr/>
        </p:nvSpPr>
        <p:spPr>
          <a:xfrm>
            <a:off x="1342374" y="2062464"/>
            <a:ext cx="5523978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dirty="0">
                <a:solidFill>
                  <a:schemeClr val="bg1"/>
                </a:solidFill>
              </a:rPr>
              <a:t>APLICATIE DE TIP RE</a:t>
            </a:r>
            <a:r>
              <a:rPr lang="ro-RO" sz="2500" dirty="0">
                <a:solidFill>
                  <a:schemeClr val="bg1"/>
                </a:solidFill>
              </a:rPr>
              <a:t>ȚEA SOCIALĂ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714CB7-2137-3E7D-1780-17B8C9E10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28" y="3181844"/>
            <a:ext cx="2467784" cy="8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0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5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43791B-F733-A172-012F-D71404CC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Prezentarea aplicației</a:t>
            </a:r>
          </a:p>
        </p:txBody>
      </p:sp>
    </p:spTree>
    <p:extLst>
      <p:ext uri="{BB962C8B-B14F-4D97-AF65-F5344CB8AC3E}">
        <p14:creationId xmlns:p14="http://schemas.microsoft.com/office/powerpoint/2010/main" val="130268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5-07-10 02-28-41">
            <a:hlinkClick r:id="" action="ppaction://media"/>
            <a:extLst>
              <a:ext uri="{FF2B5EF4-FFF2-40B4-BE49-F238E27FC236}">
                <a16:creationId xmlns:a16="http://schemas.microsoft.com/office/drawing/2014/main" id="{AED840EF-995A-C2D4-05C6-6FD799AF64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6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76856-9C3C-88A2-07EF-80ACD883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ro-RO">
                <a:solidFill>
                  <a:schemeClr val="bg1"/>
                </a:solidFill>
              </a:rPr>
              <a:t>CONCLUZII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C882A5A-8300-4DC2-C493-7A166D6C9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571" y="780951"/>
            <a:ext cx="5834252" cy="5477932"/>
          </a:xfrm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bg1"/>
                </a:solidFill>
              </a:rPr>
              <a:t>Obiectivul realizării acestei lucrări a fost atins prin dezvoltarea funcționalităților principale ale aplicației și implementarea unei baze de date de tip graf.</a:t>
            </a:r>
          </a:p>
          <a:p>
            <a:r>
              <a:rPr lang="ro-RO" sz="2400" dirty="0">
                <a:solidFill>
                  <a:schemeClr val="bg1"/>
                </a:solidFill>
              </a:rPr>
              <a:t>Limitele unei baze de date de tip graf sunt reprezentate de scalabilitate orizontală, standardizare redusă și costuri ridicate.</a:t>
            </a:r>
          </a:p>
          <a:p>
            <a:r>
              <a:rPr lang="ro-RO" sz="2400" dirty="0">
                <a:solidFill>
                  <a:schemeClr val="bg1"/>
                </a:solidFill>
              </a:rPr>
              <a:t>Python </a:t>
            </a:r>
            <a:r>
              <a:rPr lang="en-GB" sz="2400" dirty="0">
                <a:solidFill>
                  <a:schemeClr val="bg1"/>
                </a:solidFill>
              </a:rPr>
              <a:t>e</a:t>
            </a:r>
            <a:r>
              <a:rPr lang="ro-RO" sz="2400" dirty="0">
                <a:solidFill>
                  <a:schemeClr val="bg1"/>
                </a:solidFill>
              </a:rPr>
              <a:t>ste un limbaj ușor de utilizat, structura codului și sintaxa sunt simple</a:t>
            </a:r>
          </a:p>
          <a:p>
            <a:r>
              <a:rPr lang="ro-RO" sz="2400" dirty="0">
                <a:solidFill>
                  <a:schemeClr val="bg1"/>
                </a:solidFill>
              </a:rPr>
              <a:t>Necesitatea dezvoltării aplicației pentru a lua în considerare nevoile și specificul unor alte companii.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7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029172-84A0-95A1-C35F-0BFE4D07D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83" y="2811129"/>
            <a:ext cx="2655887" cy="61787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000" dirty="0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DF1A5-9696-CDE3-AA05-FFF9F2B3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tx1">
                    <a:alpha val="80000"/>
                  </a:schemeClr>
                </a:solidFill>
              </a:rPr>
              <a:t>Baze de date de tip graf</a:t>
            </a: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ro-RO" sz="2400" dirty="0">
                <a:solidFill>
                  <a:schemeClr val="tx1">
                    <a:alpha val="80000"/>
                  </a:schemeClr>
                </a:solidFill>
              </a:rPr>
              <a:t>Limbajul de programare Python</a:t>
            </a:r>
          </a:p>
          <a:p>
            <a:r>
              <a:rPr lang="ro-RO" sz="2400" dirty="0">
                <a:solidFill>
                  <a:schemeClr val="tx1">
                    <a:alpha val="80000"/>
                  </a:schemeClr>
                </a:solidFill>
              </a:rPr>
              <a:t>Dezvoltare aplicației TOPIKKA.</a:t>
            </a:r>
          </a:p>
          <a:p>
            <a:r>
              <a:rPr lang="ro-RO" sz="2400" dirty="0">
                <a:solidFill>
                  <a:schemeClr val="tx1">
                    <a:alpha val="80000"/>
                  </a:schemeClr>
                </a:solidFill>
              </a:rPr>
              <a:t>Prezentarea aplicației</a:t>
            </a:r>
          </a:p>
          <a:p>
            <a:r>
              <a:rPr lang="ro-RO" sz="2400" dirty="0">
                <a:solidFill>
                  <a:schemeClr val="tx1">
                    <a:alpha val="80000"/>
                  </a:schemeClr>
                </a:solidFill>
              </a:rPr>
              <a:t>Concluzii</a:t>
            </a: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779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B8131-E48A-2E74-33AB-C80A28D3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9925"/>
            <a:ext cx="4889946" cy="1325926"/>
          </a:xfrm>
        </p:spPr>
        <p:txBody>
          <a:bodyPr anchor="b">
            <a:normAutofit/>
          </a:bodyPr>
          <a:lstStyle/>
          <a:p>
            <a:pPr algn="r"/>
            <a:r>
              <a:rPr lang="ro-RO" sz="2800" dirty="0">
                <a:solidFill>
                  <a:schemeClr val="bg1"/>
                </a:solidFill>
              </a:rPr>
              <a:t>BAZE DE DATE DE TIP GRAF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79E7-BE48-3406-6110-7C488F430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ro-RO" sz="2000" dirty="0">
                <a:solidFill>
                  <a:schemeClr val="bg1"/>
                </a:solidFill>
              </a:rPr>
              <a:t>Prima lucrare cunoscută despre teoria grafurilor a fost scrisă în 1736, intitulată „Șapte poduri de la Königsberg”, de Leonhard Euler.</a:t>
            </a:r>
          </a:p>
          <a:p>
            <a:r>
              <a:rPr lang="ro-RO" sz="2000" dirty="0">
                <a:solidFill>
                  <a:schemeClr val="bg1"/>
                </a:solidFill>
              </a:rPr>
              <a:t>Un graf este un obiect matematic definit prin noduri și muchii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Grafurile</a:t>
            </a:r>
            <a:r>
              <a:rPr lang="en-US" sz="2000" dirty="0">
                <a:solidFill>
                  <a:schemeClr val="bg1"/>
                </a:solidFill>
              </a:rPr>
              <a:t> sunt </a:t>
            </a:r>
            <a:r>
              <a:rPr lang="en-US" sz="2000" dirty="0" err="1">
                <a:solidFill>
                  <a:schemeClr val="bg1"/>
                </a:solidFill>
              </a:rPr>
              <a:t>utilizate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în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rețele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sociale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algoritmi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recomandare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și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sisteme</a:t>
            </a:r>
            <a:r>
              <a:rPr lang="en-US" sz="2000" dirty="0">
                <a:solidFill>
                  <a:schemeClr val="bg1"/>
                </a:solidFill>
              </a:rPr>
              <a:t> de antifraud</a:t>
            </a:r>
            <a:r>
              <a:rPr lang="ro-RO" sz="2000" dirty="0">
                <a:solidFill>
                  <a:schemeClr val="bg1"/>
                </a:solidFill>
              </a:rPr>
              <a:t>ă.</a:t>
            </a:r>
          </a:p>
          <a:p>
            <a:r>
              <a:rPr lang="ro-RO" sz="2000" dirty="0">
                <a:solidFill>
                  <a:schemeClr val="bg1"/>
                </a:solidFill>
              </a:rPr>
              <a:t>Avantaje</a:t>
            </a:r>
            <a:r>
              <a:rPr lang="en-GB" sz="2000" dirty="0">
                <a:solidFill>
                  <a:schemeClr val="bg1"/>
                </a:solidFill>
              </a:rPr>
              <a:t>: </a:t>
            </a:r>
            <a:r>
              <a:rPr lang="en-GB" sz="2000" dirty="0" err="1">
                <a:solidFill>
                  <a:schemeClr val="bg1"/>
                </a:solidFill>
              </a:rPr>
              <a:t>Scalabilitate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Flexibilitate</a:t>
            </a:r>
            <a:r>
              <a:rPr lang="ro-RO" sz="2000" dirty="0">
                <a:solidFill>
                  <a:schemeClr val="bg1"/>
                </a:solidFill>
              </a:rPr>
              <a:t>, Interogări declarative.</a:t>
            </a:r>
          </a:p>
          <a:p>
            <a:r>
              <a:rPr lang="ro-RO" sz="2000" dirty="0">
                <a:solidFill>
                  <a:schemeClr val="bg1"/>
                </a:solidFill>
              </a:rPr>
              <a:t>Dezavantaje</a:t>
            </a:r>
            <a:r>
              <a:rPr lang="en-GB" sz="2000" dirty="0">
                <a:solidFill>
                  <a:schemeClr val="bg1"/>
                </a:solidFill>
              </a:rPr>
              <a:t>: </a:t>
            </a:r>
            <a:r>
              <a:rPr lang="en-GB" sz="2000" dirty="0" err="1">
                <a:solidFill>
                  <a:schemeClr val="bg1"/>
                </a:solidFill>
              </a:rPr>
              <a:t>Costuri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ridicate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Scalare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orizontal</a:t>
            </a:r>
            <a:r>
              <a:rPr lang="ro-RO" sz="2000" dirty="0">
                <a:solidFill>
                  <a:schemeClr val="bg1"/>
                </a:solidFill>
              </a:rPr>
              <a:t>ă, lipsă unui limbaj standard.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0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6B6D-C9CA-E94F-39D8-0D358677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78" y="1462745"/>
            <a:ext cx="10566317" cy="297146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o-RO" sz="5000" dirty="0">
                <a:solidFill>
                  <a:schemeClr val="bg1"/>
                </a:solidFill>
              </a:rPr>
              <a:t>A</a:t>
            </a:r>
            <a:r>
              <a:rPr lang="en-US" sz="5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plicațiilor</a:t>
            </a: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tip </a:t>
            </a:r>
            <a:r>
              <a:rPr lang="en-US" sz="5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rețea</a:t>
            </a:r>
            <a:b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socială</a:t>
            </a: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folosind</a:t>
            </a: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Python </a:t>
            </a:r>
            <a:r>
              <a:rPr lang="en-US" sz="5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și</a:t>
            </a: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baze</a:t>
            </a: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date de tip </a:t>
            </a:r>
            <a:r>
              <a:rPr lang="en-US" sz="5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graf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78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B8131-E48A-2E74-33AB-C80A28D3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9925"/>
            <a:ext cx="4889946" cy="1325926"/>
          </a:xfrm>
        </p:spPr>
        <p:txBody>
          <a:bodyPr anchor="b">
            <a:normAutofit/>
          </a:bodyPr>
          <a:lstStyle/>
          <a:p>
            <a:pPr algn="r"/>
            <a:r>
              <a:rPr lang="ro-RO" sz="2800" dirty="0">
                <a:solidFill>
                  <a:schemeClr val="bg1"/>
                </a:solidFill>
              </a:rPr>
              <a:t>Limbajul de programare Python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79E7-BE48-3406-6110-7C488F430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1508040"/>
          </a:xfrm>
        </p:spPr>
        <p:txBody>
          <a:bodyPr>
            <a:normAutofit lnSpcReduction="10000"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Limbaj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cunoscut</a:t>
            </a:r>
            <a:endParaRPr lang="ro-RO" sz="2000" dirty="0">
              <a:solidFill>
                <a:schemeClr val="bg1"/>
              </a:solidFill>
            </a:endParaRPr>
          </a:p>
          <a:p>
            <a:r>
              <a:rPr lang="ro-RO" sz="2000" dirty="0">
                <a:solidFill>
                  <a:schemeClr val="bg1"/>
                </a:solidFill>
              </a:rPr>
              <a:t>Simplu și flexibil</a:t>
            </a:r>
          </a:p>
          <a:p>
            <a:r>
              <a:rPr lang="ro-RO" sz="2000" dirty="0">
                <a:solidFill>
                  <a:schemeClr val="bg1"/>
                </a:solidFill>
              </a:rPr>
              <a:t>Avantaje</a:t>
            </a:r>
            <a:r>
              <a:rPr lang="en-GB" sz="2000" dirty="0">
                <a:solidFill>
                  <a:schemeClr val="bg1"/>
                </a:solidFill>
              </a:rPr>
              <a:t>: </a:t>
            </a:r>
            <a:r>
              <a:rPr lang="ro-RO" sz="2000" dirty="0">
                <a:solidFill>
                  <a:schemeClr val="bg1"/>
                </a:solidFill>
              </a:rPr>
              <a:t>sintaxă simplă, biblioteci, integrare bazelor de date</a:t>
            </a:r>
          </a:p>
          <a:p>
            <a:r>
              <a:rPr lang="ro-RO" sz="2000" dirty="0">
                <a:solidFill>
                  <a:schemeClr val="bg1"/>
                </a:solidFill>
              </a:rPr>
              <a:t>Dezavantaje</a:t>
            </a:r>
            <a:r>
              <a:rPr lang="en-GB" sz="2000" dirty="0">
                <a:solidFill>
                  <a:schemeClr val="bg1"/>
                </a:solidFill>
              </a:rPr>
              <a:t>: </a:t>
            </a:r>
            <a:r>
              <a:rPr lang="ro-RO" sz="2000" dirty="0">
                <a:solidFill>
                  <a:schemeClr val="bg1"/>
                </a:solidFill>
              </a:rPr>
              <a:t>performanță, memorie, versiuni incompatibile.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97D099-A781-EAAC-FDBD-65F78389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18" y="1380186"/>
            <a:ext cx="5158396" cy="4042196"/>
          </a:xfrm>
        </p:spPr>
        <p:txBody>
          <a:bodyPr>
            <a:normAutofit/>
          </a:bodyPr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Dezvoltarea aplicației</a:t>
            </a:r>
            <a:r>
              <a:rPr lang="en-GB" dirty="0">
                <a:solidFill>
                  <a:schemeClr val="bg1"/>
                </a:solidFill>
              </a:rPr>
              <a:t> de tip re</a:t>
            </a:r>
            <a:r>
              <a:rPr lang="ro-RO" dirty="0">
                <a:solidFill>
                  <a:schemeClr val="bg1"/>
                </a:solidFill>
              </a:rPr>
              <a:t>țea socială </a:t>
            </a:r>
            <a:r>
              <a:rPr lang="en-GB" dirty="0">
                <a:solidFill>
                  <a:schemeClr val="bg1"/>
                </a:solidFill>
              </a:rPr>
              <a:t>TOPIKKA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A6B1D-3074-EC23-27C0-E19295560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245" y="2162596"/>
            <a:ext cx="4974771" cy="281238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Proiectarea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aplica</a:t>
            </a:r>
            <a:r>
              <a:rPr lang="ro-RO" dirty="0">
                <a:solidFill>
                  <a:schemeClr val="bg1"/>
                </a:solidFill>
              </a:rPr>
              <a:t>ției</a:t>
            </a:r>
          </a:p>
          <a:p>
            <a:r>
              <a:rPr lang="ro-RO" dirty="0">
                <a:solidFill>
                  <a:schemeClr val="bg1"/>
                </a:solidFill>
              </a:rPr>
              <a:t>Procesul de implementare al aplicației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5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B8131-E48A-2E74-33AB-C80A28D3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9925"/>
            <a:ext cx="4889946" cy="1325926"/>
          </a:xfrm>
        </p:spPr>
        <p:txBody>
          <a:bodyPr anchor="b">
            <a:normAutofit/>
          </a:bodyPr>
          <a:lstStyle/>
          <a:p>
            <a:pPr algn="r"/>
            <a:r>
              <a:rPr lang="ro-RO" sz="2800" dirty="0">
                <a:solidFill>
                  <a:schemeClr val="bg1"/>
                </a:solidFill>
              </a:rPr>
              <a:t>Proiectarea aplicației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79E7-BE48-3406-6110-7C488F430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1508040"/>
          </a:xfrm>
        </p:spPr>
        <p:txBody>
          <a:bodyPr>
            <a:normAutofit/>
          </a:bodyPr>
          <a:lstStyle/>
          <a:p>
            <a:r>
              <a:rPr lang="ro-RO" sz="2000" dirty="0">
                <a:solidFill>
                  <a:schemeClr val="bg1"/>
                </a:solidFill>
              </a:rPr>
              <a:t>Definirea obiectivelor</a:t>
            </a:r>
          </a:p>
          <a:p>
            <a:r>
              <a:rPr lang="ro-RO" sz="2000" dirty="0">
                <a:solidFill>
                  <a:schemeClr val="bg1"/>
                </a:solidFill>
              </a:rPr>
              <a:t>Proiectare interfață utilizator</a:t>
            </a:r>
          </a:p>
          <a:p>
            <a:r>
              <a:rPr lang="ro-RO" sz="2000" dirty="0">
                <a:solidFill>
                  <a:schemeClr val="bg1"/>
                </a:solidFill>
              </a:rPr>
              <a:t>Proiectarea structurii proiectului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1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86E1F-7CE5-1910-5F11-CEC6D900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0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1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1A67BA7-69D0-9AB9-42B9-BB6038489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5" y="0"/>
            <a:ext cx="4750801" cy="6249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84D890-EF24-C9CC-333D-B1B670954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530" y="2364284"/>
            <a:ext cx="3953427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8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</TotalTime>
  <Words>300</Words>
  <Application>Microsoft Office PowerPoint</Application>
  <PresentationFormat>Widescreen</PresentationFormat>
  <Paragraphs>41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DEZVOLTAREA DE APLICAȚII ÎN PYTHON FOLOSIND BAZE DE DATE DE TIP GRAF</vt:lpstr>
      <vt:lpstr>CUPRINS</vt:lpstr>
      <vt:lpstr>BAZE DE DATE DE TIP GRAF</vt:lpstr>
      <vt:lpstr>Aplicațiilor de tip rețea socială folosind Python și baze de date de tip graf</vt:lpstr>
      <vt:lpstr>Limbajul de programare Python</vt:lpstr>
      <vt:lpstr>Dezvoltarea aplicației de tip rețea socială TOPIKKA</vt:lpstr>
      <vt:lpstr>Proiectarea aplicației</vt:lpstr>
      <vt:lpstr>PowerPoint Presentation</vt:lpstr>
      <vt:lpstr>PowerPoint Presentation</vt:lpstr>
      <vt:lpstr>Prezentarea aplicației</vt:lpstr>
      <vt:lpstr>PowerPoint Presentation</vt:lpstr>
      <vt:lpstr>CONCLUZII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ENTERPRISE BUSINESS PLANER</dc:title>
  <dc:creator>COJOCARIU V. DANIEL</dc:creator>
  <cp:lastModifiedBy>Cojocariu Daniel</cp:lastModifiedBy>
  <cp:revision>17</cp:revision>
  <dcterms:created xsi:type="dcterms:W3CDTF">2023-07-03T18:15:38Z</dcterms:created>
  <dcterms:modified xsi:type="dcterms:W3CDTF">2025-07-09T23:58:12Z</dcterms:modified>
</cp:coreProperties>
</file>